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19"/>
  </p:notesMasterIdLst>
  <p:sldIdLst>
    <p:sldId id="256" r:id="rId2"/>
    <p:sldId id="257" r:id="rId3"/>
    <p:sldId id="259" r:id="rId4"/>
    <p:sldId id="258" r:id="rId5"/>
    <p:sldId id="261" r:id="rId6"/>
    <p:sldId id="262" r:id="rId7"/>
    <p:sldId id="266" r:id="rId8"/>
    <p:sldId id="267" r:id="rId9"/>
    <p:sldId id="268" r:id="rId10"/>
    <p:sldId id="260" r:id="rId11"/>
    <p:sldId id="269" r:id="rId12"/>
    <p:sldId id="264" r:id="rId13"/>
    <p:sldId id="270" r:id="rId14"/>
    <p:sldId id="271" r:id="rId15"/>
    <p:sldId id="272" r:id="rId16"/>
    <p:sldId id="273" r:id="rId17"/>
    <p:sldId id="275" r:id="rId18"/>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p:cViewPr varScale="1">
        <p:scale>
          <a:sx n="68" d="100"/>
          <a:sy n="68" d="100"/>
        </p:scale>
        <p:origin x="1446"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8993A086-AF16-46B4-ADAB-3929E9D7B954}" type="datetimeFigureOut">
              <a:rPr lang="he-IL" smtClean="0"/>
              <a:t>ל'/סיון/תשפ"ב</a:t>
            </a:fld>
            <a:endParaRPr lang="he-IL"/>
          </a:p>
        </p:txBody>
      </p:sp>
      <p:sp>
        <p:nvSpPr>
          <p:cNvPr id="4" name="מציין מיקום של תמונת שקופית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95F94F26-FF9C-4537-8F57-8929FE15A0F4}" type="slidenum">
              <a:rPr lang="he-IL" smtClean="0"/>
              <a:t>‹#›</a:t>
            </a:fld>
            <a:endParaRPr lang="he-IL"/>
          </a:p>
        </p:txBody>
      </p:sp>
    </p:spTree>
    <p:extLst>
      <p:ext uri="{BB962C8B-B14F-4D97-AF65-F5344CB8AC3E}">
        <p14:creationId xmlns:p14="http://schemas.microsoft.com/office/powerpoint/2010/main" val="32976557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95F94F26-FF9C-4537-8F57-8929FE15A0F4}" type="slidenum">
              <a:rPr lang="he-IL" smtClean="0"/>
              <a:t>6</a:t>
            </a:fld>
            <a:endParaRPr lang="he-IL"/>
          </a:p>
        </p:txBody>
      </p:sp>
    </p:spTree>
    <p:extLst>
      <p:ext uri="{BB962C8B-B14F-4D97-AF65-F5344CB8AC3E}">
        <p14:creationId xmlns:p14="http://schemas.microsoft.com/office/powerpoint/2010/main" val="3087888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685800" y="2130425"/>
            <a:ext cx="7772400" cy="1470025"/>
          </a:xfrm>
        </p:spPr>
        <p:txBody>
          <a:bodyPr/>
          <a:lstStyle/>
          <a:p>
            <a:r>
              <a:rPr lang="he-IL"/>
              <a:t>לחץ כדי לערוך סגנון כותרת של תבנית בסיס</a:t>
            </a:r>
          </a:p>
        </p:txBody>
      </p:sp>
      <p:sp>
        <p:nvSpPr>
          <p:cNvPr id="3" name="כותרת משנה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t>ל'/סיון/תשפ"ב</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t>ל'/סיון/תשפ"ב</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629400" y="274638"/>
            <a:ext cx="2057400" cy="5851525"/>
          </a:xfrm>
        </p:spPr>
        <p:txBody>
          <a:bodyPr vert="eaVert"/>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a:xfrm>
            <a:off x="457200" y="274638"/>
            <a:ext cx="6019800" cy="5851525"/>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t>ל'/סיון/תשפ"ב</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t>ל'/סיון/תשפ"ב</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722313" y="4406900"/>
            <a:ext cx="7772400" cy="1362075"/>
          </a:xfrm>
        </p:spPr>
        <p:txBody>
          <a:bodyPr anchor="t"/>
          <a:lstStyle>
            <a:lvl1pPr algn="r">
              <a:defRPr sz="4000" b="1" cap="all"/>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t>ל'/סיון/תשפ"ב</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p:cNvSpPr>
            <a:spLocks noGrp="1"/>
          </p:cNvSpPr>
          <p:nvPr>
            <p:ph type="dt" sz="half" idx="10"/>
          </p:nvPr>
        </p:nvSpPr>
        <p:spPr/>
        <p:txBody>
          <a:bodyPr/>
          <a:lstStyle/>
          <a:p>
            <a:fld id="{4E7438E1-117D-44FB-AC24-B79D899BA877}" type="datetimeFigureOut">
              <a:rPr lang="he-IL" smtClean="0"/>
              <a:t>ל'/סיון/תשפ"ב</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lvl1pPr>
              <a:defRPr/>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p:cNvSpPr>
            <a:spLocks noGrp="1"/>
          </p:cNvSpPr>
          <p:nvPr>
            <p:ph type="dt" sz="half" idx="10"/>
          </p:nvPr>
        </p:nvSpPr>
        <p:spPr/>
        <p:txBody>
          <a:bodyPr/>
          <a:lstStyle/>
          <a:p>
            <a:fld id="{4E7438E1-117D-44FB-AC24-B79D899BA877}" type="datetimeFigureOut">
              <a:rPr lang="he-IL" smtClean="0"/>
              <a:t>ל'/סיון/תשפ"ב</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p:cNvSpPr>
            <a:spLocks noGrp="1"/>
          </p:cNvSpPr>
          <p:nvPr>
            <p:ph type="dt" sz="half" idx="10"/>
          </p:nvPr>
        </p:nvSpPr>
        <p:spPr/>
        <p:txBody>
          <a:bodyPr/>
          <a:lstStyle/>
          <a:p>
            <a:fld id="{4E7438E1-117D-44FB-AC24-B79D899BA877}" type="datetimeFigureOut">
              <a:rPr lang="he-IL" smtClean="0"/>
              <a:t>ל'/סיון/תשפ"ב</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4E7438E1-117D-44FB-AC24-B79D899BA877}" type="datetimeFigureOut">
              <a:rPr lang="he-IL" smtClean="0"/>
              <a:t>ל'/סיון/תשפ"ב</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050"/>
            <a:ext cx="3008313" cy="1162050"/>
          </a:xfrm>
        </p:spPr>
        <p:txBody>
          <a:bodyPr anchor="b"/>
          <a:lstStyle>
            <a:lvl1pPr algn="r">
              <a:defRPr sz="2000" b="1"/>
            </a:lvl1pPr>
          </a:lstStyle>
          <a:p>
            <a:r>
              <a:rPr lang="he-IL"/>
              <a:t>לחץ כדי לערוך סגנון כותרת של תבנית בסיס</a:t>
            </a:r>
          </a:p>
        </p:txBody>
      </p:sp>
      <p:sp>
        <p:nvSpPr>
          <p:cNvPr id="3" name="מציין מיקום תוכן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4E7438E1-117D-44FB-AC24-B79D899BA877}" type="datetimeFigureOut">
              <a:rPr lang="he-IL" smtClean="0"/>
              <a:t>ל'/סיון/תשפ"ב</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792288" y="4800600"/>
            <a:ext cx="5486400" cy="566738"/>
          </a:xfrm>
        </p:spPr>
        <p:txBody>
          <a:bodyPr anchor="b"/>
          <a:lstStyle>
            <a:lvl1pPr algn="r">
              <a:defRPr sz="2000" b="1"/>
            </a:lvl1pPr>
          </a:lstStyle>
          <a:p>
            <a:r>
              <a:rPr lang="he-IL"/>
              <a:t>לחץ כדי לערוך סגנון כותרת של תבנית בסיס</a:t>
            </a:r>
          </a:p>
        </p:txBody>
      </p:sp>
      <p:sp>
        <p:nvSpPr>
          <p:cNvPr id="3" name="מציין מיקום של ציור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4E7438E1-117D-44FB-AC24-B79D899BA877}" type="datetimeFigureOut">
              <a:rPr lang="he-IL" smtClean="0"/>
              <a:t>ל'/סיון/תשפ"ב</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4E7438E1-117D-44FB-AC24-B79D899BA877}" type="datetimeFigureOut">
              <a:rPr lang="he-IL" smtClean="0"/>
              <a:t>ל'/סיון/תשפ"ב</a:t>
            </a:fld>
            <a:endParaRPr lang="he-IL"/>
          </a:p>
        </p:txBody>
      </p:sp>
      <p:sp>
        <p:nvSpPr>
          <p:cNvPr id="5" name="מציין מיקום של כותרת תחתונה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AF22AC9-109E-4E4D-92F9-530E51D9A3A2}" type="slidenum">
              <a:rPr lang="he-IL" smtClean="0"/>
              <a:t>‹#›</a:t>
            </a:fld>
            <a:endParaRPr lang="he-I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title"/>
          </p:nvPr>
        </p:nvSpPr>
        <p:spPr>
          <a:ln w="28575">
            <a:solidFill>
              <a:srgbClr val="0070C0"/>
            </a:solidFill>
          </a:ln>
        </p:spPr>
        <p:txBody>
          <a:bodyPr/>
          <a:lstStyle/>
          <a:p>
            <a:r>
              <a:rPr lang="en-US" b="1" dirty="0"/>
              <a:t>Industrial Project (234313)</a:t>
            </a:r>
            <a:endParaRPr lang="he-IL" dirty="0"/>
          </a:p>
        </p:txBody>
      </p:sp>
      <p:sp>
        <p:nvSpPr>
          <p:cNvPr id="5" name="מציין מיקום תוכן 4"/>
          <p:cNvSpPr>
            <a:spLocks noGrp="1"/>
          </p:cNvSpPr>
          <p:nvPr>
            <p:ph idx="1"/>
          </p:nvPr>
        </p:nvSpPr>
        <p:spPr>
          <a:ln w="19050">
            <a:solidFill>
              <a:srgbClr val="0070C0"/>
            </a:solidFill>
          </a:ln>
        </p:spPr>
        <p:txBody>
          <a:bodyPr/>
          <a:lstStyle/>
          <a:p>
            <a:pPr marL="400050" lvl="1" indent="0" algn="ctr">
              <a:buNone/>
            </a:pPr>
            <a:r>
              <a:rPr lang="en-US" sz="4400" dirty="0"/>
              <a:t>Synthetic images generation using blender</a:t>
            </a:r>
          </a:p>
          <a:p>
            <a:pPr marL="400050" lvl="1" indent="0" algn="ctr">
              <a:buNone/>
            </a:pPr>
            <a:r>
              <a:rPr lang="en-US" sz="3200" dirty="0"/>
              <a:t>for Deep-Learning model training </a:t>
            </a:r>
            <a:endParaRPr lang="he-IL" sz="3200" dirty="0"/>
          </a:p>
          <a:p>
            <a:pPr marL="400050" lvl="1" indent="0" algn="ctr">
              <a:buNone/>
            </a:pPr>
            <a:endParaRPr lang="en-US" sz="4000" b="1" dirty="0"/>
          </a:p>
          <a:p>
            <a:pPr marL="400050" lvl="1" indent="0" algn="l">
              <a:buNone/>
            </a:pPr>
            <a:r>
              <a:rPr lang="en-US" u="sng" dirty="0"/>
              <a:t>Students:</a:t>
            </a:r>
            <a:r>
              <a:rPr lang="en-US" dirty="0"/>
              <a:t> </a:t>
            </a:r>
            <a:r>
              <a:rPr lang="en-US" dirty="0" err="1"/>
              <a:t>Rahaf</a:t>
            </a:r>
            <a:r>
              <a:rPr lang="en-US" dirty="0"/>
              <a:t> Abo Ahmad, Safi </a:t>
            </a:r>
            <a:r>
              <a:rPr lang="en-US" dirty="0" err="1"/>
              <a:t>Azmi</a:t>
            </a:r>
            <a:endParaRPr lang="en-US" dirty="0"/>
          </a:p>
          <a:p>
            <a:pPr marL="400050" lvl="1" indent="0" algn="l">
              <a:buNone/>
            </a:pPr>
            <a:r>
              <a:rPr lang="en-US" u="sng" dirty="0"/>
              <a:t>Supervisors:</a:t>
            </a:r>
            <a:r>
              <a:rPr lang="en-US" dirty="0"/>
              <a:t> </a:t>
            </a:r>
            <a:r>
              <a:rPr lang="en-US" dirty="0" err="1"/>
              <a:t>Idan</a:t>
            </a:r>
            <a:r>
              <a:rPr lang="en-US" dirty="0"/>
              <a:t> Friedman, </a:t>
            </a:r>
            <a:r>
              <a:rPr lang="en-US" dirty="0" err="1"/>
              <a:t>Udi</a:t>
            </a:r>
            <a:r>
              <a:rPr lang="en-US" dirty="0"/>
              <a:t> </a:t>
            </a:r>
            <a:r>
              <a:rPr lang="en-US" dirty="0" err="1"/>
              <a:t>Barzelay</a:t>
            </a:r>
            <a:r>
              <a:rPr lang="en-US" dirty="0"/>
              <a:t> </a:t>
            </a:r>
            <a:endParaRPr lang="en-US" u="sng" dirty="0"/>
          </a:p>
          <a:p>
            <a:endParaRPr lang="he-IL" dirty="0"/>
          </a:p>
        </p:txBody>
      </p:sp>
    </p:spTree>
    <p:extLst>
      <p:ext uri="{BB962C8B-B14F-4D97-AF65-F5344CB8AC3E}">
        <p14:creationId xmlns:p14="http://schemas.microsoft.com/office/powerpoint/2010/main" val="1045432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ln w="28575">
            <a:solidFill>
              <a:srgbClr val="0070C0"/>
            </a:solidFill>
          </a:ln>
        </p:spPr>
        <p:txBody>
          <a:bodyPr>
            <a:normAutofit/>
          </a:bodyPr>
          <a:lstStyle/>
          <a:p>
            <a:pPr rtl="0">
              <a:lnSpc>
                <a:spcPct val="150000"/>
              </a:lnSpc>
            </a:pPr>
            <a:r>
              <a:rPr lang="en-US" sz="3200" dirty="0"/>
              <a:t>automation and parameters randomization</a:t>
            </a:r>
          </a:p>
        </p:txBody>
      </p:sp>
      <p:sp>
        <p:nvSpPr>
          <p:cNvPr id="3" name="מציין מיקום תוכן 2"/>
          <p:cNvSpPr>
            <a:spLocks noGrp="1"/>
          </p:cNvSpPr>
          <p:nvPr>
            <p:ph idx="1"/>
          </p:nvPr>
        </p:nvSpPr>
        <p:spPr>
          <a:ln w="19050">
            <a:solidFill>
              <a:srgbClr val="0070C0"/>
            </a:solidFill>
          </a:ln>
        </p:spPr>
        <p:txBody>
          <a:bodyPr/>
          <a:lstStyle/>
          <a:p>
            <a:pPr lvl="1" algn="l" rtl="0">
              <a:buFont typeface="Arial" pitchFamily="34" charset="0"/>
              <a:buChar char="•"/>
            </a:pPr>
            <a:r>
              <a:rPr lang="en-US" sz="2000" dirty="0"/>
              <a:t>Allows us to automate the render generation</a:t>
            </a:r>
          </a:p>
          <a:p>
            <a:pPr lvl="1" algn="l" rtl="0">
              <a:buFont typeface="Arial" pitchFamily="34" charset="0"/>
              <a:buChar char="•"/>
            </a:pPr>
            <a:r>
              <a:rPr lang="en-US" sz="2000" dirty="0"/>
              <a:t>Taking pictures of our object from different angles by moving the camera around the scene. Three loops, each of them modifies one of the angle of the camera the first is the distance from the object the second is the rotation along the X axis and the last is rotation from 0 to 360 degrees around the object .</a:t>
            </a:r>
          </a:p>
          <a:p>
            <a:pPr lvl="1" algn="l" rtl="0">
              <a:buFont typeface="Arial" pitchFamily="34" charset="0"/>
              <a:buChar char="•"/>
            </a:pPr>
            <a:r>
              <a:rPr lang="en-US" sz="2000" dirty="0"/>
              <a:t>For every orbit we randomize a texture for the environment and the floor </a:t>
            </a:r>
          </a:p>
          <a:p>
            <a:pPr lvl="1" algn="l" rtl="0">
              <a:buFont typeface="Arial" pitchFamily="34" charset="0"/>
              <a:buChar char="•"/>
            </a:pPr>
            <a:r>
              <a:rPr lang="en-US" sz="2000" dirty="0"/>
              <a:t>Randomization of the light intensity, color and location</a:t>
            </a:r>
          </a:p>
          <a:p>
            <a:pPr lvl="1" algn="l" rtl="0">
              <a:buFont typeface="Arial" pitchFamily="34" charset="0"/>
              <a:buChar char="•"/>
            </a:pPr>
            <a:r>
              <a:rPr lang="en-US" sz="2000" dirty="0"/>
              <a:t>The user can choose the shape of the paper and the intensity level of the wrinkles/bending angle/folding  angle or a </a:t>
            </a:r>
            <a:r>
              <a:rPr lang="en-US" sz="2000"/>
              <a:t>mix.</a:t>
            </a:r>
            <a:endParaRPr lang="en-US" sz="2000" dirty="0"/>
          </a:p>
        </p:txBody>
      </p:sp>
    </p:spTree>
    <p:extLst>
      <p:ext uri="{BB962C8B-B14F-4D97-AF65-F5344CB8AC3E}">
        <p14:creationId xmlns:p14="http://schemas.microsoft.com/office/powerpoint/2010/main" val="4286705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ln w="28575">
            <a:solidFill>
              <a:srgbClr val="0070C0"/>
            </a:solidFill>
          </a:ln>
        </p:spPr>
        <p:txBody>
          <a:bodyPr/>
          <a:lstStyle/>
          <a:p>
            <a:r>
              <a:rPr lang="en-US" dirty="0"/>
              <a:t>Testing </a:t>
            </a:r>
            <a:endParaRPr lang="he-IL" dirty="0"/>
          </a:p>
        </p:txBody>
      </p:sp>
      <p:sp>
        <p:nvSpPr>
          <p:cNvPr id="3" name="מציין מיקום טקסט 2"/>
          <p:cNvSpPr>
            <a:spLocks noGrp="1"/>
          </p:cNvSpPr>
          <p:nvPr>
            <p:ph type="body" idx="1"/>
          </p:nvPr>
        </p:nvSpPr>
        <p:spPr>
          <a:xfrm>
            <a:off x="467544" y="1556792"/>
            <a:ext cx="8147248" cy="1944216"/>
          </a:xfrm>
          <a:ln>
            <a:noFill/>
          </a:ln>
        </p:spPr>
        <p:txBody>
          <a:bodyPr>
            <a:normAutofit/>
          </a:bodyPr>
          <a:lstStyle/>
          <a:p>
            <a:pPr marL="342900" indent="-342900" algn="l" rtl="0">
              <a:buFont typeface="Arial" pitchFamily="34" charset="0"/>
              <a:buChar char="•"/>
            </a:pPr>
            <a:r>
              <a:rPr lang="en-US" sz="3200" b="0" dirty="0"/>
              <a:t>We added a feature to draw the bounding box around each labeled word to help us check the results.</a:t>
            </a:r>
            <a:endParaRPr lang="he-IL" sz="3200" b="0" dirty="0"/>
          </a:p>
          <a:p>
            <a:endParaRPr lang="he-IL" dirty="0"/>
          </a:p>
        </p:txBody>
      </p:sp>
      <p:pic>
        <p:nvPicPr>
          <p:cNvPr id="7" name="מציין מיקום תוכן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2339752" y="3212976"/>
            <a:ext cx="4464496" cy="2488044"/>
          </a:xfrm>
        </p:spPr>
      </p:pic>
    </p:spTree>
    <p:extLst>
      <p:ext uri="{BB962C8B-B14F-4D97-AF65-F5344CB8AC3E}">
        <p14:creationId xmlns:p14="http://schemas.microsoft.com/office/powerpoint/2010/main" val="4236285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ln w="28575">
            <a:solidFill>
              <a:srgbClr val="0070C0"/>
            </a:solidFill>
          </a:ln>
        </p:spPr>
        <p:txBody>
          <a:bodyPr>
            <a:normAutofit/>
          </a:bodyPr>
          <a:lstStyle/>
          <a:p>
            <a:r>
              <a:rPr lang="en-US" dirty="0"/>
              <a:t>Achievements</a:t>
            </a:r>
            <a:endParaRPr lang="he-IL" dirty="0"/>
          </a:p>
        </p:txBody>
      </p:sp>
      <p:sp>
        <p:nvSpPr>
          <p:cNvPr id="3" name="מציין מיקום תוכן 2"/>
          <p:cNvSpPr>
            <a:spLocks noGrp="1"/>
          </p:cNvSpPr>
          <p:nvPr>
            <p:ph idx="1"/>
          </p:nvPr>
        </p:nvSpPr>
        <p:spPr>
          <a:ln w="19050">
            <a:solidFill>
              <a:srgbClr val="0070C0"/>
            </a:solidFill>
          </a:ln>
        </p:spPr>
        <p:txBody>
          <a:bodyPr/>
          <a:lstStyle/>
          <a:p>
            <a:pPr algn="l" rtl="0"/>
            <a:r>
              <a:rPr lang="en-US" dirty="0"/>
              <a:t>We met our project's main goal: we created a synthetic documents generator </a:t>
            </a:r>
          </a:p>
          <a:p>
            <a:pPr algn="l" rtl="0"/>
            <a:r>
              <a:rPr lang="en-US" dirty="0"/>
              <a:t>The program creates labeled training data.</a:t>
            </a:r>
          </a:p>
          <a:p>
            <a:pPr algn="l" rtl="0"/>
            <a:r>
              <a:rPr lang="en-US" dirty="0"/>
              <a:t>The results support that.   </a:t>
            </a:r>
            <a:endParaRPr lang="he-IL" dirty="0"/>
          </a:p>
        </p:txBody>
      </p:sp>
    </p:spTree>
    <p:extLst>
      <p:ext uri="{BB962C8B-B14F-4D97-AF65-F5344CB8AC3E}">
        <p14:creationId xmlns:p14="http://schemas.microsoft.com/office/powerpoint/2010/main" val="3365212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Examples </a:t>
            </a:r>
            <a:endParaRPr lang="he-IL" dirty="0"/>
          </a:p>
        </p:txBody>
      </p:sp>
      <p:pic>
        <p:nvPicPr>
          <p:cNvPr id="5" name="מציין מיקום תוכן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67544" y="1484784"/>
            <a:ext cx="4038600" cy="2271712"/>
          </a:xfrm>
        </p:spPr>
      </p:pic>
      <p:pic>
        <p:nvPicPr>
          <p:cNvPr id="8" name="מציין מיקום תוכן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716463" y="1500982"/>
            <a:ext cx="4038600" cy="2271712"/>
          </a:xfrm>
        </p:spPr>
      </p:pic>
      <p:pic>
        <p:nvPicPr>
          <p:cNvPr id="1026" name="Picture 2" descr="E:\results\1_ben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36" y="4005064"/>
            <a:ext cx="4092269" cy="230190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results\1_bbs_ben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4008" y="4005063"/>
            <a:ext cx="4092268" cy="230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532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46403" y="836712"/>
            <a:ext cx="4038600" cy="2271712"/>
          </a:xfrm>
        </p:spPr>
      </p:pic>
      <p:pic>
        <p:nvPicPr>
          <p:cNvPr id="6" name="מציין מיקום תוכן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749981" y="836712"/>
            <a:ext cx="4038600" cy="2271712"/>
          </a:xfrm>
        </p:spPr>
      </p:pic>
      <p:pic>
        <p:nvPicPr>
          <p:cNvPr id="2050" name="Picture 2" descr="E:\results\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36" y="3594744"/>
            <a:ext cx="4248472" cy="238976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results\3_bb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6016" y="3594744"/>
            <a:ext cx="4248472" cy="2389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556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305810" y="764704"/>
            <a:ext cx="4224470" cy="2376264"/>
          </a:xfrm>
        </p:spPr>
      </p:pic>
      <p:pic>
        <p:nvPicPr>
          <p:cNvPr id="6" name="מציין מיקום תוכן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4008" y="764704"/>
            <a:ext cx="4224470" cy="2376264"/>
          </a:xfrm>
        </p:spPr>
      </p:pic>
      <p:pic>
        <p:nvPicPr>
          <p:cNvPr id="3074" name="Picture 2" descr="E:\results\4_ben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3549023"/>
            <a:ext cx="4206752" cy="236629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results\4_bbs_ben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8024" y="3546094"/>
            <a:ext cx="4211960" cy="236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406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67544" y="692696"/>
            <a:ext cx="4038600" cy="2271712"/>
          </a:xfrm>
        </p:spPr>
      </p:pic>
      <p:pic>
        <p:nvPicPr>
          <p:cNvPr id="6" name="מציין מיקום תוכן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4008" y="692696"/>
            <a:ext cx="4038600" cy="2271712"/>
          </a:xfrm>
        </p:spPr>
      </p:pic>
      <p:pic>
        <p:nvPicPr>
          <p:cNvPr id="4100" name="Picture 4" descr="E:\obj\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35" y="3561531"/>
            <a:ext cx="4264473" cy="2398766"/>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E:\obj\2_bb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2884" y="3561531"/>
            <a:ext cx="4264472" cy="2398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432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81674" y="476672"/>
            <a:ext cx="4224470" cy="2376264"/>
          </a:xfrm>
        </p:spPr>
      </p:pic>
      <p:pic>
        <p:nvPicPr>
          <p:cNvPr id="6" name="מציין מיקום תוכן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4008" y="476672"/>
            <a:ext cx="4224470" cy="2376264"/>
          </a:xfrm>
        </p:spPr>
      </p:pic>
      <p:pic>
        <p:nvPicPr>
          <p:cNvPr id="5122" name="Picture 2" descr="E:\obj\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525" y="3429000"/>
            <a:ext cx="4216467" cy="2371763"/>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E:\obj\12_bb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8023" y="3429000"/>
            <a:ext cx="4216469" cy="2371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191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ln w="28575">
            <a:solidFill>
              <a:srgbClr val="0070C0"/>
            </a:solidFill>
          </a:ln>
        </p:spPr>
        <p:txBody>
          <a:bodyPr/>
          <a:lstStyle/>
          <a:p>
            <a:r>
              <a:rPr lang="en-US" dirty="0"/>
              <a:t>Goals</a:t>
            </a:r>
            <a:endParaRPr lang="he-IL" dirty="0"/>
          </a:p>
        </p:txBody>
      </p:sp>
      <p:sp>
        <p:nvSpPr>
          <p:cNvPr id="3" name="מציין מיקום תוכן 2"/>
          <p:cNvSpPr>
            <a:spLocks noGrp="1"/>
          </p:cNvSpPr>
          <p:nvPr>
            <p:ph idx="1"/>
          </p:nvPr>
        </p:nvSpPr>
        <p:spPr>
          <a:ln w="19050">
            <a:solidFill>
              <a:srgbClr val="0070C0"/>
            </a:solidFill>
          </a:ln>
        </p:spPr>
        <p:txBody>
          <a:bodyPr/>
          <a:lstStyle/>
          <a:p>
            <a:pPr algn="l" rtl="0"/>
            <a:r>
              <a:rPr lang="en-US" dirty="0"/>
              <a:t>To create a synthetic documents generator which will be used for extracting dataset for training deep learning model under the domain of documents understanding.</a:t>
            </a:r>
          </a:p>
          <a:p>
            <a:pPr algn="l" rtl="0"/>
            <a:r>
              <a:rPr lang="en-US" dirty="0"/>
              <a:t>For each labeled word/letter/number we have in the original document  we want to recognize its location in the synthesized image. </a:t>
            </a:r>
          </a:p>
          <a:p>
            <a:pPr algn="l" rtl="0"/>
            <a:endParaRPr lang="he-IL" dirty="0"/>
          </a:p>
        </p:txBody>
      </p:sp>
    </p:spTree>
    <p:extLst>
      <p:ext uri="{BB962C8B-B14F-4D97-AF65-F5344CB8AC3E}">
        <p14:creationId xmlns:p14="http://schemas.microsoft.com/office/powerpoint/2010/main" val="1834089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ln w="28575">
            <a:solidFill>
              <a:srgbClr val="0070C0"/>
            </a:solidFill>
          </a:ln>
        </p:spPr>
        <p:txBody>
          <a:bodyPr>
            <a:normAutofit/>
          </a:bodyPr>
          <a:lstStyle/>
          <a:p>
            <a:r>
              <a:rPr lang="en-US" cap="all" dirty="0"/>
              <a:t>METHODOLOGY</a:t>
            </a:r>
            <a:endParaRPr lang="he-IL" dirty="0"/>
          </a:p>
        </p:txBody>
      </p:sp>
      <p:sp>
        <p:nvSpPr>
          <p:cNvPr id="3" name="מציין מיקום תוכן 2"/>
          <p:cNvSpPr>
            <a:spLocks noGrp="1"/>
          </p:cNvSpPr>
          <p:nvPr>
            <p:ph idx="1"/>
          </p:nvPr>
        </p:nvSpPr>
        <p:spPr>
          <a:noFill/>
          <a:ln w="19050">
            <a:solidFill>
              <a:srgbClr val="0070C0"/>
            </a:solidFill>
          </a:ln>
        </p:spPr>
        <p:txBody>
          <a:bodyPr/>
          <a:lstStyle/>
          <a:p>
            <a:pPr algn="l" rtl="0">
              <a:lnSpc>
                <a:spcPct val="150000"/>
              </a:lnSpc>
            </a:pPr>
            <a:r>
              <a:rPr lang="en-US" dirty="0"/>
              <a:t>Blender scene setup</a:t>
            </a:r>
          </a:p>
          <a:p>
            <a:pPr algn="l" rtl="0">
              <a:lnSpc>
                <a:spcPct val="150000"/>
              </a:lnSpc>
            </a:pPr>
            <a:r>
              <a:rPr lang="en-US" dirty="0"/>
              <a:t>Coding: </a:t>
            </a:r>
          </a:p>
          <a:p>
            <a:pPr lvl="1" algn="l" rtl="0">
              <a:lnSpc>
                <a:spcPct val="150000"/>
              </a:lnSpc>
            </a:pPr>
            <a:r>
              <a:rPr lang="en-US" sz="2000" dirty="0"/>
              <a:t>changing  the paper shape </a:t>
            </a:r>
          </a:p>
          <a:p>
            <a:pPr lvl="1" algn="l" rtl="0">
              <a:lnSpc>
                <a:spcPct val="150000"/>
              </a:lnSpc>
            </a:pPr>
            <a:r>
              <a:rPr lang="en-US" sz="2000" dirty="0"/>
              <a:t>Extracting the labels.</a:t>
            </a:r>
          </a:p>
          <a:p>
            <a:pPr algn="l" rtl="0">
              <a:lnSpc>
                <a:spcPct val="150000"/>
              </a:lnSpc>
            </a:pPr>
            <a:r>
              <a:rPr lang="en-US" dirty="0"/>
              <a:t>automation and parameters randomization</a:t>
            </a:r>
          </a:p>
          <a:p>
            <a:pPr algn="l" rtl="0">
              <a:lnSpc>
                <a:spcPct val="150000"/>
              </a:lnSpc>
            </a:pPr>
            <a:r>
              <a:rPr lang="en-US" dirty="0"/>
              <a:t>Testing </a:t>
            </a:r>
            <a:endParaRPr lang="he-IL" dirty="0"/>
          </a:p>
        </p:txBody>
      </p:sp>
    </p:spTree>
    <p:extLst>
      <p:ext uri="{BB962C8B-B14F-4D97-AF65-F5344CB8AC3E}">
        <p14:creationId xmlns:p14="http://schemas.microsoft.com/office/powerpoint/2010/main" val="4220262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ln w="28575">
            <a:solidFill>
              <a:srgbClr val="0070C0"/>
            </a:solidFill>
          </a:ln>
        </p:spPr>
        <p:txBody>
          <a:bodyPr/>
          <a:lstStyle/>
          <a:p>
            <a:r>
              <a:rPr lang="en-US" dirty="0"/>
              <a:t>Blender scene setup</a:t>
            </a:r>
            <a:endParaRPr lang="he-IL" dirty="0"/>
          </a:p>
        </p:txBody>
      </p:sp>
      <p:sp>
        <p:nvSpPr>
          <p:cNvPr id="3" name="מציין מיקום תוכן 2"/>
          <p:cNvSpPr>
            <a:spLocks noGrp="1"/>
          </p:cNvSpPr>
          <p:nvPr>
            <p:ph idx="1"/>
          </p:nvPr>
        </p:nvSpPr>
        <p:spPr>
          <a:ln w="19050">
            <a:solidFill>
              <a:srgbClr val="0070C0"/>
            </a:solidFill>
          </a:ln>
        </p:spPr>
        <p:txBody>
          <a:bodyPr>
            <a:normAutofit/>
          </a:bodyPr>
          <a:lstStyle/>
          <a:p>
            <a:pPr algn="l" rtl="0"/>
            <a:r>
              <a:rPr lang="en-US" sz="2400" dirty="0"/>
              <a:t>adding the meshes to the scene, two plane meshes one is the document and the other is the floor</a:t>
            </a:r>
          </a:p>
          <a:p>
            <a:pPr algn="l" rtl="0">
              <a:lnSpc>
                <a:spcPct val="150000"/>
              </a:lnSpc>
            </a:pPr>
            <a:r>
              <a:rPr lang="en-US" sz="2400" dirty="0"/>
              <a:t>Scene definition: in order to make the scene look realistic we define the materials of the objects, the lightning and the camera.</a:t>
            </a:r>
          </a:p>
          <a:p>
            <a:pPr algn="l" rtl="0"/>
            <a:r>
              <a:rPr lang="en-US" sz="2400" dirty="0"/>
              <a:t>This part  allows us to control the objects, lights and camera in the coding part and randomize their location and the intensity of the light.</a:t>
            </a:r>
          </a:p>
        </p:txBody>
      </p:sp>
    </p:spTree>
    <p:extLst>
      <p:ext uri="{BB962C8B-B14F-4D97-AF65-F5344CB8AC3E}">
        <p14:creationId xmlns:p14="http://schemas.microsoft.com/office/powerpoint/2010/main" val="2495169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ln w="28575">
            <a:solidFill>
              <a:srgbClr val="0070C0"/>
            </a:solidFill>
          </a:ln>
        </p:spPr>
        <p:txBody>
          <a:bodyPr/>
          <a:lstStyle/>
          <a:p>
            <a:r>
              <a:rPr lang="en-US" dirty="0"/>
              <a:t>Coding</a:t>
            </a:r>
            <a:endParaRPr lang="he-IL" b="1" dirty="0"/>
          </a:p>
        </p:txBody>
      </p:sp>
      <p:sp>
        <p:nvSpPr>
          <p:cNvPr id="3" name="מציין מיקום תוכן 2"/>
          <p:cNvSpPr>
            <a:spLocks noGrp="1"/>
          </p:cNvSpPr>
          <p:nvPr>
            <p:ph idx="1"/>
          </p:nvPr>
        </p:nvSpPr>
        <p:spPr>
          <a:ln w="19050">
            <a:solidFill>
              <a:srgbClr val="0070C0"/>
            </a:solidFill>
          </a:ln>
        </p:spPr>
        <p:txBody>
          <a:bodyPr>
            <a:normAutofit/>
          </a:bodyPr>
          <a:lstStyle/>
          <a:p>
            <a:pPr algn="l" rtl="0"/>
            <a:r>
              <a:rPr lang="en-US" sz="2400" dirty="0"/>
              <a:t>Applying the document image as a texture to the object</a:t>
            </a:r>
          </a:p>
          <a:p>
            <a:pPr algn="l" rtl="0"/>
            <a:r>
              <a:rPr lang="en-US" sz="2400" dirty="0"/>
              <a:t>Changing the shape of the paper, we support multiple options for the shape:</a:t>
            </a:r>
          </a:p>
          <a:p>
            <a:pPr lvl="1" algn="l" rtl="0"/>
            <a:r>
              <a:rPr lang="en-US" sz="2000" dirty="0"/>
              <a:t>Flat paper </a:t>
            </a:r>
          </a:p>
          <a:p>
            <a:pPr lvl="1" algn="l" rtl="0"/>
            <a:r>
              <a:rPr lang="en-US" sz="2000" dirty="0"/>
              <a:t>Folded paper</a:t>
            </a:r>
          </a:p>
          <a:p>
            <a:pPr lvl="1" algn="l" rtl="0"/>
            <a:r>
              <a:rPr lang="en-US" sz="2000" dirty="0"/>
              <a:t>Wrinkled paper </a:t>
            </a:r>
          </a:p>
          <a:p>
            <a:pPr lvl="1" algn="l" rtl="0"/>
            <a:r>
              <a:rPr lang="en-US" sz="2000" dirty="0"/>
              <a:t>Bended paper.</a:t>
            </a:r>
          </a:p>
          <a:p>
            <a:pPr algn="l" rtl="0"/>
            <a:r>
              <a:rPr lang="en-US" sz="2400" dirty="0"/>
              <a:t>Extracting the labels: two main transformations:</a:t>
            </a:r>
          </a:p>
          <a:p>
            <a:pPr lvl="1" algn="l" rtl="0"/>
            <a:r>
              <a:rPr lang="en-US" sz="2000" dirty="0"/>
              <a:t>Image to scene </a:t>
            </a:r>
          </a:p>
          <a:p>
            <a:pPr lvl="1" algn="l" rtl="0"/>
            <a:r>
              <a:rPr lang="en-US" sz="2000"/>
              <a:t>World </a:t>
            </a:r>
            <a:r>
              <a:rPr lang="en-US" sz="2000" dirty="0"/>
              <a:t>to camera </a:t>
            </a:r>
          </a:p>
          <a:p>
            <a:pPr lvl="1" algn="l" rtl="0"/>
            <a:endParaRPr lang="he-IL" sz="2000" dirty="0"/>
          </a:p>
        </p:txBody>
      </p:sp>
    </p:spTree>
    <p:extLst>
      <p:ext uri="{BB962C8B-B14F-4D97-AF65-F5344CB8AC3E}">
        <p14:creationId xmlns:p14="http://schemas.microsoft.com/office/powerpoint/2010/main" val="1565932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ln w="28575">
            <a:solidFill>
              <a:srgbClr val="0070C0"/>
            </a:solidFill>
          </a:ln>
        </p:spPr>
        <p:txBody>
          <a:bodyPr/>
          <a:lstStyle/>
          <a:p>
            <a:r>
              <a:rPr lang="en-US" dirty="0"/>
              <a:t>Extracting the labels algorithm</a:t>
            </a:r>
            <a:endParaRPr lang="he-IL" dirty="0"/>
          </a:p>
        </p:txBody>
      </p:sp>
      <p:sp>
        <p:nvSpPr>
          <p:cNvPr id="3" name="מציין מיקום תוכן 2"/>
          <p:cNvSpPr>
            <a:spLocks noGrp="1"/>
          </p:cNvSpPr>
          <p:nvPr>
            <p:ph idx="1"/>
          </p:nvPr>
        </p:nvSpPr>
        <p:spPr>
          <a:ln w="19050">
            <a:solidFill>
              <a:srgbClr val="0070C0"/>
            </a:solidFill>
          </a:ln>
        </p:spPr>
        <p:txBody>
          <a:bodyPr>
            <a:normAutofit fontScale="92500" lnSpcReduction="10000"/>
          </a:bodyPr>
          <a:lstStyle/>
          <a:p>
            <a:pPr lvl="1" algn="l" rtl="0">
              <a:buFont typeface="Arial" pitchFamily="34" charset="0"/>
              <a:buChar char="•"/>
            </a:pPr>
            <a:r>
              <a:rPr lang="en-US" dirty="0"/>
              <a:t>Divide the mesh faces to triangles (tessellation).</a:t>
            </a:r>
          </a:p>
          <a:p>
            <a:pPr lvl="1" algn="l" rtl="0">
              <a:buFont typeface="Arial" pitchFamily="34" charset="0"/>
              <a:buChar char="•"/>
            </a:pPr>
            <a:r>
              <a:rPr lang="en-US" dirty="0"/>
              <a:t>Store the UV coordinates for each triangle loop </a:t>
            </a:r>
          </a:p>
          <a:p>
            <a:pPr lvl="1" algn="l" rtl="0">
              <a:buFont typeface="Arial" pitchFamily="34" charset="0"/>
              <a:buChar char="•"/>
            </a:pPr>
            <a:r>
              <a:rPr lang="en-US" dirty="0"/>
              <a:t>Map the bounding box points of a label: </a:t>
            </a:r>
            <a:r>
              <a:rPr lang="en-US" sz="2000" dirty="0"/>
              <a:t>for each point</a:t>
            </a:r>
            <a:endParaRPr lang="en-US" dirty="0"/>
          </a:p>
          <a:p>
            <a:pPr lvl="2" algn="l" rtl="0"/>
            <a:r>
              <a:rPr lang="en-US" dirty="0"/>
              <a:t>find the closest triangle loop and the triangle that contains this point. </a:t>
            </a:r>
          </a:p>
          <a:p>
            <a:pPr lvl="2" algn="l" rtl="0"/>
            <a:r>
              <a:rPr lang="en-US" dirty="0"/>
              <a:t>find the </a:t>
            </a:r>
            <a:r>
              <a:rPr lang="en-US" dirty="0" err="1"/>
              <a:t>barycentric</a:t>
            </a:r>
            <a:r>
              <a:rPr lang="en-US" dirty="0"/>
              <a:t> coordinate relative to the triangle</a:t>
            </a:r>
          </a:p>
          <a:p>
            <a:pPr lvl="2" algn="l" rtl="0"/>
            <a:r>
              <a:rPr lang="en-US" dirty="0"/>
              <a:t>Find the local coordinate of the point using interpolation.</a:t>
            </a:r>
          </a:p>
          <a:p>
            <a:pPr lvl="2" algn="l" rtl="0"/>
            <a:r>
              <a:rPr lang="en-US" dirty="0"/>
              <a:t>Find the world space coordinate of the point </a:t>
            </a:r>
          </a:p>
          <a:p>
            <a:pPr lvl="2" algn="l" rtl="0"/>
            <a:r>
              <a:rPr lang="en-US" dirty="0"/>
              <a:t>Find the camera space coordinate of the point</a:t>
            </a:r>
          </a:p>
          <a:p>
            <a:pPr lvl="1" algn="l" rtl="0">
              <a:buFont typeface="Arial" pitchFamily="34" charset="0"/>
              <a:buChar char="•"/>
            </a:pPr>
            <a:r>
              <a:rPr lang="en-US" dirty="0"/>
              <a:t>Converting the bounding box camera space points to the render space </a:t>
            </a:r>
          </a:p>
          <a:p>
            <a:pPr lvl="1" algn="l" rtl="0">
              <a:buFont typeface="Arial" pitchFamily="34" charset="0"/>
              <a:buChar char="•"/>
            </a:pPr>
            <a:endParaRPr lang="en-US" dirty="0"/>
          </a:p>
          <a:p>
            <a:pPr lvl="1" algn="l" rtl="0">
              <a:buFont typeface="Arial" pitchFamily="34" charset="0"/>
              <a:buChar char="•"/>
            </a:pPr>
            <a:endParaRPr lang="he-IL" dirty="0"/>
          </a:p>
        </p:txBody>
      </p:sp>
    </p:spTree>
    <p:extLst>
      <p:ext uri="{BB962C8B-B14F-4D97-AF65-F5344CB8AC3E}">
        <p14:creationId xmlns:p14="http://schemas.microsoft.com/office/powerpoint/2010/main" val="3427129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p:cNvSpPr>
            <a:spLocks noGrp="1"/>
          </p:cNvSpPr>
          <p:nvPr>
            <p:ph type="body" idx="1"/>
          </p:nvPr>
        </p:nvSpPr>
        <p:spPr>
          <a:xfrm>
            <a:off x="971600" y="476672"/>
            <a:ext cx="2520280" cy="639762"/>
          </a:xfrm>
          <a:ln w="28575">
            <a:solidFill>
              <a:srgbClr val="0070C0"/>
            </a:solidFill>
          </a:ln>
        </p:spPr>
        <p:txBody>
          <a:bodyPr>
            <a:normAutofit lnSpcReduction="10000"/>
          </a:bodyPr>
          <a:lstStyle/>
          <a:p>
            <a:pPr algn="ctr" rtl="0"/>
            <a:r>
              <a:rPr lang="en-US" sz="1800" b="0" dirty="0"/>
              <a:t>The plane without modifying </a:t>
            </a:r>
            <a:endParaRPr lang="he-IL" sz="1800" b="0" dirty="0"/>
          </a:p>
        </p:txBody>
      </p:sp>
      <p:pic>
        <p:nvPicPr>
          <p:cNvPr id="7" name="מציין מיקום תוכן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39552" y="1268760"/>
            <a:ext cx="3672408" cy="4680520"/>
          </a:xfrm>
        </p:spPr>
      </p:pic>
      <p:sp>
        <p:nvSpPr>
          <p:cNvPr id="5" name="מציין מיקום טקסט 4"/>
          <p:cNvSpPr>
            <a:spLocks noGrp="1"/>
          </p:cNvSpPr>
          <p:nvPr>
            <p:ph type="body" sz="quarter" idx="3"/>
          </p:nvPr>
        </p:nvSpPr>
        <p:spPr>
          <a:xfrm>
            <a:off x="5508104" y="548680"/>
            <a:ext cx="2088232" cy="639762"/>
          </a:xfrm>
          <a:ln w="28575">
            <a:solidFill>
              <a:srgbClr val="0070C0"/>
            </a:solidFill>
          </a:ln>
        </p:spPr>
        <p:txBody>
          <a:bodyPr>
            <a:noAutofit/>
          </a:bodyPr>
          <a:lstStyle/>
          <a:p>
            <a:pPr algn="ctr" rtl="0"/>
            <a:r>
              <a:rPr lang="en-US" sz="1800" b="0" dirty="0"/>
              <a:t>The plane’s geometry</a:t>
            </a:r>
            <a:endParaRPr lang="he-IL" sz="1800" b="0" dirty="0"/>
          </a:p>
        </p:txBody>
      </p:sp>
      <p:pic>
        <p:nvPicPr>
          <p:cNvPr id="8" name="מציין מיקום תוכן 7"/>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4008" y="1340768"/>
            <a:ext cx="3888432" cy="4536504"/>
          </a:xfrm>
        </p:spPr>
      </p:pic>
    </p:spTree>
    <p:extLst>
      <p:ext uri="{BB962C8B-B14F-4D97-AF65-F5344CB8AC3E}">
        <p14:creationId xmlns:p14="http://schemas.microsoft.com/office/powerpoint/2010/main" val="2037932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p:cNvSpPr>
            <a:spLocks noGrp="1"/>
          </p:cNvSpPr>
          <p:nvPr>
            <p:ph type="body" idx="1"/>
          </p:nvPr>
        </p:nvSpPr>
        <p:spPr>
          <a:xfrm>
            <a:off x="395536" y="548680"/>
            <a:ext cx="4040188" cy="783778"/>
          </a:xfrm>
          <a:ln w="28575">
            <a:solidFill>
              <a:srgbClr val="0070C0"/>
            </a:solidFill>
          </a:ln>
        </p:spPr>
        <p:txBody>
          <a:bodyPr>
            <a:noAutofit/>
          </a:bodyPr>
          <a:lstStyle/>
          <a:p>
            <a:pPr algn="ctr" rtl="0"/>
            <a:r>
              <a:rPr lang="en-US" b="0" dirty="0"/>
              <a:t>The plane after applying modifiers </a:t>
            </a:r>
            <a:endParaRPr lang="he-IL" b="0" dirty="0"/>
          </a:p>
        </p:txBody>
      </p:sp>
      <p:sp>
        <p:nvSpPr>
          <p:cNvPr id="5" name="מציין מיקום טקסט 4"/>
          <p:cNvSpPr>
            <a:spLocks noGrp="1"/>
          </p:cNvSpPr>
          <p:nvPr>
            <p:ph type="body" sz="quarter" idx="3"/>
          </p:nvPr>
        </p:nvSpPr>
        <p:spPr>
          <a:xfrm>
            <a:off x="4644008" y="548680"/>
            <a:ext cx="4041775" cy="783778"/>
          </a:xfrm>
          <a:ln w="28575">
            <a:solidFill>
              <a:srgbClr val="0070C0"/>
            </a:solidFill>
          </a:ln>
        </p:spPr>
        <p:txBody>
          <a:bodyPr>
            <a:noAutofit/>
          </a:bodyPr>
          <a:lstStyle/>
          <a:p>
            <a:pPr algn="ctr" rtl="0"/>
            <a:r>
              <a:rPr lang="en-US" b="0" dirty="0"/>
              <a:t>Tessellating the faces to triangles</a:t>
            </a:r>
            <a:endParaRPr lang="he-IL" b="0" dirty="0"/>
          </a:p>
        </p:txBody>
      </p:sp>
      <p:pic>
        <p:nvPicPr>
          <p:cNvPr id="7" name="מציין מיקום תוכן 6"/>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4645025" y="1412776"/>
            <a:ext cx="4041775" cy="4824535"/>
          </a:xfrm>
        </p:spPr>
      </p:pic>
      <p:pic>
        <p:nvPicPr>
          <p:cNvPr id="4" name="מציין מיקום תוכן 3"/>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251520" y="1412776"/>
            <a:ext cx="4245868" cy="4824536"/>
          </a:xfrm>
        </p:spPr>
      </p:pic>
    </p:spTree>
    <p:extLst>
      <p:ext uri="{BB962C8B-B14F-4D97-AF65-F5344CB8AC3E}">
        <p14:creationId xmlns:p14="http://schemas.microsoft.com/office/powerpoint/2010/main" val="3720229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p:cNvSpPr>
            <a:spLocks noGrp="1"/>
          </p:cNvSpPr>
          <p:nvPr>
            <p:ph type="body" idx="1"/>
          </p:nvPr>
        </p:nvSpPr>
        <p:spPr>
          <a:xfrm>
            <a:off x="323528" y="1556792"/>
            <a:ext cx="3384376" cy="1080120"/>
          </a:xfrm>
          <a:ln w="28575">
            <a:solidFill>
              <a:srgbClr val="0070C0"/>
            </a:solidFill>
          </a:ln>
        </p:spPr>
        <p:txBody>
          <a:bodyPr>
            <a:noAutofit/>
          </a:bodyPr>
          <a:lstStyle/>
          <a:p>
            <a:pPr algn="ctr" rtl="0"/>
            <a:r>
              <a:rPr lang="en-US" sz="3200" dirty="0"/>
              <a:t>Camera space view:</a:t>
            </a:r>
            <a:endParaRPr lang="he-IL" sz="3200" dirty="0"/>
          </a:p>
        </p:txBody>
      </p:sp>
      <p:sp>
        <p:nvSpPr>
          <p:cNvPr id="5" name="מציין מיקום טקסט 4"/>
          <p:cNvSpPr>
            <a:spLocks noGrp="1"/>
          </p:cNvSpPr>
          <p:nvPr>
            <p:ph type="body" sz="quarter" idx="3"/>
          </p:nvPr>
        </p:nvSpPr>
        <p:spPr>
          <a:xfrm>
            <a:off x="395536" y="4437112"/>
            <a:ext cx="3393703" cy="648072"/>
          </a:xfrm>
          <a:ln w="28575">
            <a:solidFill>
              <a:srgbClr val="0070C0"/>
            </a:solidFill>
          </a:ln>
        </p:spPr>
        <p:txBody>
          <a:bodyPr>
            <a:normAutofit/>
          </a:bodyPr>
          <a:lstStyle/>
          <a:p>
            <a:pPr algn="l" rtl="0"/>
            <a:r>
              <a:rPr lang="en-US" sz="3200" dirty="0"/>
              <a:t>render space:</a:t>
            </a:r>
            <a:endParaRPr lang="he-IL" sz="3200" dirty="0"/>
          </a:p>
        </p:txBody>
      </p:sp>
      <p:pic>
        <p:nvPicPr>
          <p:cNvPr id="11" name="מציין מיקום תוכן 10"/>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3995936" y="3789040"/>
            <a:ext cx="4752528" cy="2632793"/>
          </a:xfrm>
        </p:spPr>
      </p:pic>
      <p:pic>
        <p:nvPicPr>
          <p:cNvPr id="14" name="מציין מיקום תוכן 13"/>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3995936" y="980728"/>
            <a:ext cx="4752528" cy="2592288"/>
          </a:xfrm>
        </p:spPr>
      </p:pic>
    </p:spTree>
    <p:extLst>
      <p:ext uri="{BB962C8B-B14F-4D97-AF65-F5344CB8AC3E}">
        <p14:creationId xmlns:p14="http://schemas.microsoft.com/office/powerpoint/2010/main" val="1509838345"/>
      </p:ext>
    </p:extLst>
  </p:cSld>
  <p:clrMapOvr>
    <a:masterClrMapping/>
  </p:clrMapOvr>
</p:sld>
</file>

<file path=ppt/theme/theme1.xml><?xml version="1.0" encoding="utf-8"?>
<a:theme xmlns:a="http://schemas.openxmlformats.org/drawingml/2006/main" name="ערכת נושא של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789</TotalTime>
  <Words>507</Words>
  <Application>Microsoft Office PowerPoint</Application>
  <PresentationFormat>On-screen Show (4:3)</PresentationFormat>
  <Paragraphs>60</Paragraphs>
  <Slides>17</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ערכת נושא של Office</vt:lpstr>
      <vt:lpstr>Industrial Project (234313)</vt:lpstr>
      <vt:lpstr>Goals</vt:lpstr>
      <vt:lpstr>METHODOLOGY</vt:lpstr>
      <vt:lpstr>Blender scene setup</vt:lpstr>
      <vt:lpstr>Coding</vt:lpstr>
      <vt:lpstr>Extracting the labels algorithm</vt:lpstr>
      <vt:lpstr>PowerPoint Presentation</vt:lpstr>
      <vt:lpstr>PowerPoint Presentation</vt:lpstr>
      <vt:lpstr>PowerPoint Presentation</vt:lpstr>
      <vt:lpstr>automation and parameters randomization</vt:lpstr>
      <vt:lpstr>Testing </vt:lpstr>
      <vt:lpstr>Achievements</vt:lpstr>
      <vt:lpstr>Examples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Industrial Project (234313)</dc:title>
  <dc:creator>Rahaf Abo ahmad</dc:creator>
  <cp:lastModifiedBy>Safi Azmi</cp:lastModifiedBy>
  <cp:revision>35</cp:revision>
  <dcterms:created xsi:type="dcterms:W3CDTF">2022-06-28T11:10:04Z</dcterms:created>
  <dcterms:modified xsi:type="dcterms:W3CDTF">2022-06-29T09:57:15Z</dcterms:modified>
</cp:coreProperties>
</file>